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75" r:id="rId7"/>
    <p:sldId id="259" r:id="rId8"/>
    <p:sldId id="260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61" r:id="rId17"/>
  </p:sldIdLst>
  <p:sldSz cx="9144000" cy="6858000" type="screen4x3"/>
  <p:notesSz cx="6858000" cy="9144000"/>
  <p:embeddedFontLst>
    <p:embeddedFont>
      <p:font typeface="나눔바른고딕" panose="020B0600000101010101" charset="-127"/>
      <p:regular r:id="rId18"/>
      <p:bold r:id="rId19"/>
    </p:embeddedFont>
    <p:embeddedFont>
      <p:font typeface="a옛날사진관5" panose="02020600000000000000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Yu Gothic" panose="020B0400000000000000" pitchFamily="34" charset="-128"/>
      <p:regular r:id="rId28"/>
      <p:bold r:id="rId29"/>
    </p:embeddedFont>
    <p:embeddedFont>
      <p:font typeface="나눔고딕" panose="020D0604000000000000" pitchFamily="50" charset="-127"/>
      <p:regular r:id="rId30"/>
    </p:embeddedFont>
    <p:embeddedFont>
      <p:font typeface="배달의민족 도현" panose="020B0600000101010101" pitchFamily="50" charset="-127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A6"/>
    <a:srgbClr val="FFE699"/>
    <a:srgbClr val="A8E0D1"/>
    <a:srgbClr val="B1C3D3"/>
    <a:srgbClr val="E2DACC"/>
    <a:srgbClr val="FFBCA7"/>
    <a:srgbClr val="FFD3C5"/>
    <a:srgbClr val="D3C7B1"/>
    <a:srgbClr val="FF9F81"/>
    <a:srgbClr val="D5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7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7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9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7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1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0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34" y="6635006"/>
            <a:ext cx="1003114" cy="2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AE0917-B6E0-427F-9681-BDA7AC16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78218" y="2081718"/>
            <a:ext cx="5238691" cy="2187767"/>
            <a:chOff x="1878218" y="2038854"/>
            <a:chExt cx="5238691" cy="2187767"/>
          </a:xfrm>
        </p:grpSpPr>
        <p:grpSp>
          <p:nvGrpSpPr>
            <p:cNvPr id="18" name="그룹 17"/>
            <p:cNvGrpSpPr/>
            <p:nvPr/>
          </p:nvGrpSpPr>
          <p:grpSpPr>
            <a:xfrm>
              <a:off x="1878218" y="2038854"/>
              <a:ext cx="1758344" cy="2171699"/>
              <a:chOff x="-381793" y="-128592"/>
              <a:chExt cx="4324652" cy="5341298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-381793" y="1487638"/>
                <a:ext cx="3725068" cy="3725068"/>
              </a:xfrm>
              <a:prstGeom prst="ellipse">
                <a:avLst/>
              </a:prstGeom>
              <a:solidFill>
                <a:srgbClr val="A8E0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151348" y="2020779"/>
                <a:ext cx="2658787" cy="26587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3" t="43649" r="23003" b="2357"/>
              <a:stretch>
                <a:fillRect/>
              </a:stretch>
            </p:blipFill>
            <p:spPr>
              <a:xfrm>
                <a:off x="151348" y="2020779"/>
                <a:ext cx="2658788" cy="2658788"/>
              </a:xfrm>
              <a:custGeom>
                <a:avLst/>
                <a:gdLst>
                  <a:gd name="connsiteX0" fmla="*/ 1329394 w 2658788"/>
                  <a:gd name="connsiteY0" fmla="*/ 0 h 2658788"/>
                  <a:gd name="connsiteX1" fmla="*/ 2658788 w 2658788"/>
                  <a:gd name="connsiteY1" fmla="*/ 1329394 h 2658788"/>
                  <a:gd name="connsiteX2" fmla="*/ 1329394 w 2658788"/>
                  <a:gd name="connsiteY2" fmla="*/ 2658788 h 2658788"/>
                  <a:gd name="connsiteX3" fmla="*/ 0 w 2658788"/>
                  <a:gd name="connsiteY3" fmla="*/ 1329394 h 2658788"/>
                  <a:gd name="connsiteX4" fmla="*/ 1329394 w 2658788"/>
                  <a:gd name="connsiteY4" fmla="*/ 0 h 265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8788" h="2658788">
                    <a:moveTo>
                      <a:pt x="1329394" y="0"/>
                    </a:moveTo>
                    <a:cubicBezTo>
                      <a:pt x="2063598" y="0"/>
                      <a:pt x="2658788" y="595190"/>
                      <a:pt x="2658788" y="1329394"/>
                    </a:cubicBezTo>
                    <a:cubicBezTo>
                      <a:pt x="2658788" y="2063598"/>
                      <a:pt x="2063598" y="2658788"/>
                      <a:pt x="1329394" y="2658788"/>
                    </a:cubicBezTo>
                    <a:cubicBezTo>
                      <a:pt x="595190" y="2658788"/>
                      <a:pt x="0" y="2063598"/>
                      <a:pt x="0" y="1329394"/>
                    </a:cubicBezTo>
                    <a:cubicBezTo>
                      <a:pt x="0" y="595190"/>
                      <a:pt x="595190" y="0"/>
                      <a:pt x="1329394" y="0"/>
                    </a:cubicBezTo>
                    <a:close/>
                  </a:path>
                </a:pathLst>
              </a:cu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76" b="37908"/>
              <a:stretch/>
            </p:blipFill>
            <p:spPr>
              <a:xfrm>
                <a:off x="-381792" y="-128592"/>
                <a:ext cx="4324651" cy="305753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0435" y="2820339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11</a:t>
              </a:r>
              <a:r>
                <a:rPr lang="ko-KR" altLang="en-US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  <a:endParaRPr lang="en-US" altLang="ko-KR" sz="2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77771" y="3204629"/>
              <a:ext cx="3639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</a:t>
              </a:r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즘</a:t>
              </a:r>
              <a:r>
                <a:rPr lang="ko-KR" altLang="en-US" sz="4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스터디</a:t>
              </a:r>
              <a:endParaRPr lang="en-US" altLang="ko-KR" sz="4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0435" y="3918844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By.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선민기</a:t>
              </a:r>
              <a:endParaRPr lang="en-US" altLang="ko-KR" sz="1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9615B4-5233-472B-B707-32CD0847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akao emoticon shop">
            <a:extLst>
              <a:ext uri="{FF2B5EF4-FFF2-40B4-BE49-F238E27FC236}">
                <a16:creationId xmlns:a16="http://schemas.microsoft.com/office/drawing/2014/main" id="{383BEBCB-CFE5-4FC5-B29F-EB9726225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89" y="261200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4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7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불일치한 문자가 있는 위치까지  그  문자와 일치하도록 점프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나쁜문자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탐색범위가  역행하는 것을 막음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착한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접미부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알고리즘보다 높은 성능을  보임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14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6912F-7A23-4285-B17B-E502A935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1" r="1346"/>
          <a:stretch/>
        </p:blipFill>
        <p:spPr bwMode="auto">
          <a:xfrm>
            <a:off x="4915204" y="2474100"/>
            <a:ext cx="3178552" cy="129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285929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나쁜문자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0FB42-9297-4B1D-BCD6-5811E59283D4}"/>
              </a:ext>
            </a:extLst>
          </p:cNvPr>
          <p:cNvSpPr txBox="1"/>
          <p:nvPr/>
        </p:nvSpPr>
        <p:spPr>
          <a:xfrm>
            <a:off x="1212805" y="4160337"/>
            <a:ext cx="16097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921848B-24FA-423C-8BA7-962210347A8A}"/>
              </a:ext>
            </a:extLst>
          </p:cNvPr>
          <p:cNvCxnSpPr/>
          <p:nvPr/>
        </p:nvCxnSpPr>
        <p:spPr>
          <a:xfrm>
            <a:off x="2977174" y="4146049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01FFC9-63F4-49C9-8808-8E4F3B6D7A6F}"/>
              </a:ext>
            </a:extLst>
          </p:cNvPr>
          <p:cNvSpPr/>
          <p:nvPr/>
        </p:nvSpPr>
        <p:spPr>
          <a:xfrm>
            <a:off x="3159648" y="4096894"/>
            <a:ext cx="468775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맨 오른쪽 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~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일치하지 않는 문자 까지의 문자열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8552FE-0FC3-422A-829B-9C4C6E417E3B}"/>
              </a:ext>
            </a:extLst>
          </p:cNvPr>
          <p:cNvSpPr/>
          <p:nvPr/>
        </p:nvSpPr>
        <p:spPr>
          <a:xfrm>
            <a:off x="915504" y="4258477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오른쪽 </a:t>
            </a:r>
            <a:r>
              <a:rPr lang="ko-KR" altLang="en-US" sz="15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부터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탐색했을 때 타겟 문자열과 가장 처음으로 일치하지 않는 문자 </a:t>
            </a:r>
            <a:endParaRPr lang="en-US" altLang="ko-KR" sz="15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6E83E5-ECF1-4C92-AE72-1DB9907D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18459"/>
          <a:stretch/>
        </p:blipFill>
        <p:spPr bwMode="auto">
          <a:xfrm>
            <a:off x="5034604" y="4613387"/>
            <a:ext cx="2939751" cy="13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3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659AFD-FAC2-4C2A-A81C-DBC5F9E4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21061"/>
            <a:ext cx="57912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6781BA6-2D4C-4A24-A924-304394C2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89193"/>
            <a:ext cx="5905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6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12362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예외상황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BFF9BC-E720-4F19-9881-110D215D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2832758"/>
            <a:ext cx="4134532" cy="236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개구리짤 가져왔어 필요한거 가져가 (좀 많음) - 유머/이슈/정보 - 에펨코리아">
            <a:extLst>
              <a:ext uri="{FF2B5EF4-FFF2-40B4-BE49-F238E27FC236}">
                <a16:creationId xmlns:a16="http://schemas.microsoft.com/office/drawing/2014/main" id="{E1B492F6-3AA5-42BE-9A64-AC8562D1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3" y="2705275"/>
            <a:ext cx="3245440" cy="26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BEFC6-C3BD-4EFC-90E6-9684AD77715A}"/>
              </a:ext>
            </a:extLst>
          </p:cNvPr>
          <p:cNvSpPr txBox="1"/>
          <p:nvPr/>
        </p:nvSpPr>
        <p:spPr>
          <a:xfrm>
            <a:off x="5803093" y="2217108"/>
            <a:ext cx="21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왜 뒤로 가지</a:t>
            </a:r>
            <a:r>
              <a:rPr lang="en-US" altLang="ko-KR" sz="2400" dirty="0">
                <a:solidFill>
                  <a:srgbClr val="FF0000"/>
                </a:solidFill>
              </a:rPr>
              <a:t>??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8A94-7B90-4C27-98FE-A5A9D795D8A6}"/>
              </a:ext>
            </a:extLst>
          </p:cNvPr>
          <p:cNvSpPr txBox="1"/>
          <p:nvPr/>
        </p:nvSpPr>
        <p:spPr>
          <a:xfrm>
            <a:off x="5317153" y="5477221"/>
            <a:ext cx="316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3200" b="1" dirty="0" err="1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ko-KR" altLang="en-US" sz="16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를</a:t>
            </a:r>
            <a:r>
              <a:rPr lang="ko-KR" altLang="en-US" sz="3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써</a:t>
            </a:r>
            <a:r>
              <a:rPr lang="en-US" altLang="ko-KR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926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3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4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35CCA-B64D-4D6C-BF90-B9763315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97245"/>
            <a:ext cx="3295650" cy="18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343F43E-0456-4CCD-A081-39FCFF7C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125803"/>
            <a:ext cx="3207045" cy="18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5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109DFA-67A8-463C-9F58-AB1BF0CD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31" y="1897245"/>
            <a:ext cx="36933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엄지척 엄지 최고 개구리 슬픈 표정 뭘해도 슬퍼 - 상황별 짤방 모음 오늘의짤방">
            <a:extLst>
              <a:ext uri="{FF2B5EF4-FFF2-40B4-BE49-F238E27FC236}">
                <a16:creationId xmlns:a16="http://schemas.microsoft.com/office/drawing/2014/main" id="{486F0D11-009A-45F8-87DD-A6839962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85" y="3429000"/>
            <a:ext cx="2892693" cy="27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6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 rot="20808180">
            <a:off x="2972708" y="1786417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2051695">
            <a:off x="5367022" y="2127601"/>
            <a:ext cx="963541" cy="614855"/>
            <a:chOff x="5207752" y="1171562"/>
            <a:chExt cx="963541" cy="614855"/>
          </a:xfrm>
        </p:grpSpPr>
        <p:sp>
          <p:nvSpPr>
            <p:cNvPr id="57" name="타원 56"/>
            <p:cNvSpPr/>
            <p:nvPr/>
          </p:nvSpPr>
          <p:spPr>
            <a:xfrm flipH="1">
              <a:off x="6057951" y="1673075"/>
              <a:ext cx="113342" cy="113342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 flipH="1">
              <a:off x="5207752" y="1171562"/>
              <a:ext cx="217308" cy="21730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 flipH="1">
              <a:off x="5761022" y="1261391"/>
              <a:ext cx="113045" cy="113045"/>
            </a:xfrm>
            <a:prstGeom prst="ellipse">
              <a:avLst/>
            </a:prstGeom>
            <a:solidFill>
              <a:srgbClr val="B1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744089" y="1513477"/>
            <a:ext cx="1915727" cy="2366080"/>
            <a:chOff x="-381793" y="-128592"/>
            <a:chExt cx="4324652" cy="5341298"/>
          </a:xfrm>
        </p:grpSpPr>
        <p:sp>
          <p:nvSpPr>
            <p:cNvPr id="35" name="타원 34"/>
            <p:cNvSpPr/>
            <p:nvPr/>
          </p:nvSpPr>
          <p:spPr>
            <a:xfrm>
              <a:off x="-381793" y="1487638"/>
              <a:ext cx="3725068" cy="3725068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151348" y="2020779"/>
              <a:ext cx="2658787" cy="2658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3" t="43649" r="23003" b="2357"/>
            <a:stretch>
              <a:fillRect/>
            </a:stretch>
          </p:blipFill>
          <p:spPr>
            <a:xfrm>
              <a:off x="151348" y="2020779"/>
              <a:ext cx="2658788" cy="2658788"/>
            </a:xfrm>
            <a:custGeom>
              <a:avLst/>
              <a:gdLst>
                <a:gd name="connsiteX0" fmla="*/ 1329394 w 2658788"/>
                <a:gd name="connsiteY0" fmla="*/ 0 h 2658788"/>
                <a:gd name="connsiteX1" fmla="*/ 2658788 w 2658788"/>
                <a:gd name="connsiteY1" fmla="*/ 1329394 h 2658788"/>
                <a:gd name="connsiteX2" fmla="*/ 1329394 w 2658788"/>
                <a:gd name="connsiteY2" fmla="*/ 2658788 h 2658788"/>
                <a:gd name="connsiteX3" fmla="*/ 0 w 2658788"/>
                <a:gd name="connsiteY3" fmla="*/ 1329394 h 2658788"/>
                <a:gd name="connsiteX4" fmla="*/ 1329394 w 2658788"/>
                <a:gd name="connsiteY4" fmla="*/ 0 h 26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788" h="2658788">
                  <a:moveTo>
                    <a:pt x="1329394" y="0"/>
                  </a:moveTo>
                  <a:cubicBezTo>
                    <a:pt x="2063598" y="0"/>
                    <a:pt x="2658788" y="595190"/>
                    <a:pt x="2658788" y="1329394"/>
                  </a:cubicBezTo>
                  <a:cubicBezTo>
                    <a:pt x="2658788" y="2063598"/>
                    <a:pt x="2063598" y="2658788"/>
                    <a:pt x="1329394" y="2658788"/>
                  </a:cubicBezTo>
                  <a:cubicBezTo>
                    <a:pt x="595190" y="2658788"/>
                    <a:pt x="0" y="2063598"/>
                    <a:pt x="0" y="1329394"/>
                  </a:cubicBezTo>
                  <a:cubicBezTo>
                    <a:pt x="0" y="595190"/>
                    <a:pt x="595190" y="0"/>
                    <a:pt x="1329394" y="0"/>
                  </a:cubicBezTo>
                  <a:close/>
                </a:path>
              </a:pathLst>
            </a:cu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6" b="37908"/>
            <a:stretch/>
          </p:blipFill>
          <p:spPr>
            <a:xfrm>
              <a:off x="-381792" y="-128592"/>
              <a:ext cx="4324651" cy="305753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4066093" y="4115727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rgbClr val="21B5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en-US" altLang="ko-KR" sz="3200" spc="-15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1685" y="4722687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6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altLang="ko-KR" sz="3600" spc="-15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물결 4"/>
          <p:cNvSpPr/>
          <p:nvPr/>
        </p:nvSpPr>
        <p:spPr>
          <a:xfrm>
            <a:off x="0" y="6272213"/>
            <a:ext cx="9144000" cy="914400"/>
          </a:xfrm>
          <a:prstGeom prst="wav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786B1-7EC3-48BD-A750-FC413BA9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717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7F50E3D4-F3A0-4431-97DC-C43D5F90BC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01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BB74F2F5-70D8-488C-9C86-06AA1963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43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292347" y="1729746"/>
            <a:ext cx="2559306" cy="614362"/>
            <a:chOff x="3292347" y="1535559"/>
            <a:chExt cx="2559306" cy="614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/>
            <p:cNvSpPr/>
            <p:nvPr/>
          </p:nvSpPr>
          <p:spPr>
            <a:xfrm flipH="1" flipV="1">
              <a:off x="3292347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 flipV="1">
              <a:off x="5365993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684830" y="1535559"/>
              <a:ext cx="1774340" cy="614362"/>
            </a:xfrm>
            <a:prstGeom prst="rect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6168" y="1806557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 차</a:t>
            </a:r>
            <a:endParaRPr lang="en-US" altLang="ko-KR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81485" y="2945156"/>
            <a:ext cx="2704337" cy="2539296"/>
            <a:chOff x="3181485" y="2473667"/>
            <a:chExt cx="2704337" cy="2539296"/>
          </a:xfrm>
        </p:grpSpPr>
        <p:sp>
          <p:nvSpPr>
            <p:cNvPr id="32" name="TextBox 31"/>
            <p:cNvSpPr txBox="1"/>
            <p:nvPr/>
          </p:nvSpPr>
          <p:spPr>
            <a:xfrm>
              <a:off x="3508248" y="2473667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라빈카프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알고리즘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181485" y="2533183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08248" y="3186729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</a:t>
              </a:r>
              <a:r>
                <a:rPr lang="en-US" altLang="ko-KR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)1-1 </a:t>
              </a:r>
              <a:r>
                <a:rPr lang="ko-KR" altLang="en-US" sz="2000" spc="-1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롤링해시</a:t>
              </a:r>
              <a:endParaRPr lang="en-US" altLang="ko-KR" sz="2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08248" y="389979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레벤슈타인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거리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08248" y="4612853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보이드무어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181485" y="4677349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81485" y="3229891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181485" y="3953620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972708" y="1171562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 flipH="1">
            <a:off x="6057951" y="1673075"/>
            <a:ext cx="113342" cy="113342"/>
          </a:xfrm>
          <a:prstGeom prst="ellips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 flipH="1">
            <a:off x="5207752" y="1171562"/>
            <a:ext cx="217308" cy="2173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 flipH="1">
            <a:off x="5761022" y="1261391"/>
            <a:ext cx="113045" cy="113045"/>
          </a:xfrm>
          <a:prstGeom prst="ellipse">
            <a:avLst/>
          </a:prstGeom>
          <a:solidFill>
            <a:srgbClr val="B1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94ABCD-C43F-44ED-B356-483BCAC5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06645" y="115417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라빈카프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70475" y="583690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문자를  하나씩 비교하지  않고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해싱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된 값을 사용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롤링해시 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 단계에서 구한 해시 값을 다음에도 사용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 해시 값을 가지는 데이터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해시충돌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체이닝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충돌 처리필요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Picture 4" descr="오구 gif 모음집 - 디지털 아트 · 영상/모션그래픽, 디지털 아트, 영상/모션그래픽, 디지털 아트, 영상/모션그래픽">
            <a:extLst>
              <a:ext uri="{FF2B5EF4-FFF2-40B4-BE49-F238E27FC236}">
                <a16:creationId xmlns:a16="http://schemas.microsoft.com/office/drawing/2014/main" id="{025FC995-CBE7-4BC7-BC00-6060BB115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79" y="2413779"/>
            <a:ext cx="2030441" cy="20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5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C8DCB9-777F-4544-A8C3-4FFC1E6A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9" y="3928786"/>
            <a:ext cx="70770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345240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예시로 설명합니다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B2CEB-ECD5-45C7-91F4-E62C1E3E5E64}"/>
              </a:ext>
            </a:extLst>
          </p:cNvPr>
          <p:cNvSpPr txBox="1"/>
          <p:nvPr/>
        </p:nvSpPr>
        <p:spPr>
          <a:xfrm>
            <a:off x="1217869" y="3388832"/>
            <a:ext cx="176202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 공식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7E78D5-E0E8-4BE3-90BB-A6B485C46114}"/>
              </a:ext>
            </a:extLst>
          </p:cNvPr>
          <p:cNvSpPr/>
          <p:nvPr/>
        </p:nvSpPr>
        <p:spPr>
          <a:xfrm>
            <a:off x="920568" y="3486972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4649168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474730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blipFill>
                <a:blip r:embed="rId4"/>
                <a:stretch>
                  <a:fillRect l="-700" t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16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>
                  <a:highlight>
                    <a:srgbClr val="FFFF00"/>
                  </a:highlight>
                </a:endParaRPr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BC</a:t>
                </a:r>
                <a:r>
                  <a:rPr lang="en-US" altLang="ko-KR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:r>
                  <a:rPr lang="en-US" altLang="ko-KR" dirty="0"/>
                  <a:t> =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highlight>
                      <a:srgbClr val="FFFF00"/>
                    </a:highlight>
                  </a:rPr>
                  <a:t> + 67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+6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(ABC</a:t>
                </a:r>
                <a:r>
                  <a:rPr lang="ko-KR" altLang="en-US" dirty="0"/>
                  <a:t> 해시 </a:t>
                </a:r>
                <a:r>
                  <a:rPr lang="en-US" altLang="ko-KR" dirty="0"/>
                  <a:t>–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X  2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(459 – 260) X 2 + 68</a:t>
                </a:r>
              </a:p>
              <a:p>
                <a:r>
                  <a:rPr lang="en-US" altLang="ko-KR" dirty="0"/>
                  <a:t>	= 466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blipFill>
                <a:blip r:embed="rId3"/>
                <a:stretch>
                  <a:fillRect l="-700" t="-1050" b="-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9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3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6238B01-B6C7-4961-A38A-4B073F75C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89777"/>
              </p:ext>
            </p:extLst>
          </p:nvPr>
        </p:nvGraphicFramePr>
        <p:xfrm>
          <a:off x="1031429" y="319300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434213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8291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327346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5570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8939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2387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7A37BF-A7F2-4BFF-8793-F678A9279DF4}"/>
              </a:ext>
            </a:extLst>
          </p:cNvPr>
          <p:cNvSpPr txBox="1"/>
          <p:nvPr/>
        </p:nvSpPr>
        <p:spPr>
          <a:xfrm>
            <a:off x="920567" y="2425492"/>
            <a:ext cx="36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패턴 </a:t>
            </a:r>
            <a:r>
              <a:rPr lang="en-US" altLang="ko-KR" dirty="0"/>
              <a:t>: “IC”</a:t>
            </a:r>
          </a:p>
          <a:p>
            <a:r>
              <a:rPr lang="ko-KR" altLang="en-US" dirty="0"/>
              <a:t>롤링 </a:t>
            </a:r>
            <a:r>
              <a:rPr lang="ko-KR" altLang="en-US" dirty="0" err="1"/>
              <a:t>해시값</a:t>
            </a:r>
            <a:r>
              <a:rPr lang="ko-KR" altLang="en-US" dirty="0"/>
              <a:t> </a:t>
            </a:r>
            <a:r>
              <a:rPr lang="en-US" altLang="ko-KR" dirty="0"/>
              <a:t>: 73 * 2 + 67 * 1 = </a:t>
            </a:r>
            <a:r>
              <a:rPr lang="en-US" altLang="ko-KR" dirty="0">
                <a:highlight>
                  <a:srgbClr val="FFFF00"/>
                </a:highlight>
              </a:rPr>
              <a:t>213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F94BF-08F2-4863-9316-8F19FE6F9D91}"/>
              </a:ext>
            </a:extLst>
          </p:cNvPr>
          <p:cNvSpPr txBox="1"/>
          <p:nvPr/>
        </p:nvSpPr>
        <p:spPr>
          <a:xfrm>
            <a:off x="4529712" y="2425492"/>
            <a:ext cx="360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타겟 </a:t>
            </a:r>
            <a:r>
              <a:rPr lang="en-US" altLang="ko-KR" dirty="0"/>
              <a:t>: “TWICE”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9FCCC55F-A5B2-4232-B5E9-683869B5E23B}"/>
              </a:ext>
            </a:extLst>
          </p:cNvPr>
          <p:cNvSpPr/>
          <p:nvPr/>
        </p:nvSpPr>
        <p:spPr>
          <a:xfrm>
            <a:off x="1031429" y="3849189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B1EF98D1-2305-4BF2-8B0D-D6ACF6C9B26D}"/>
              </a:ext>
            </a:extLst>
          </p:cNvPr>
          <p:cNvSpPr/>
          <p:nvPr/>
        </p:nvSpPr>
        <p:spPr>
          <a:xfrm>
            <a:off x="2248720" y="4436671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7AC40854-BC9F-42F9-B69D-C585D5986DC6}"/>
              </a:ext>
            </a:extLst>
          </p:cNvPr>
          <p:cNvSpPr/>
          <p:nvPr/>
        </p:nvSpPr>
        <p:spPr>
          <a:xfrm>
            <a:off x="3466011" y="5114413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7079-1A2A-4AF7-AC4C-068988491976}"/>
              </a:ext>
            </a:extLst>
          </p:cNvPr>
          <p:cNvSpPr txBox="1"/>
          <p:nvPr/>
        </p:nvSpPr>
        <p:spPr>
          <a:xfrm>
            <a:off x="776306" y="4126891"/>
            <a:ext cx="29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(84 * 2 + 87 * 1 = </a:t>
            </a:r>
            <a:r>
              <a:rPr lang="en-US" altLang="ko-KR" b="1" dirty="0">
                <a:highlight>
                  <a:srgbClr val="FFFF00"/>
                </a:highlight>
              </a:rPr>
              <a:t>255</a:t>
            </a:r>
            <a:r>
              <a:rPr lang="en-US" altLang="ko-KR" b="1" dirty="0"/>
              <a:t>) != 213 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B984D-1DEB-4E13-8AB0-1973334C508C}"/>
              </a:ext>
            </a:extLst>
          </p:cNvPr>
          <p:cNvSpPr txBox="1"/>
          <p:nvPr/>
        </p:nvSpPr>
        <p:spPr>
          <a:xfrm>
            <a:off x="1835395" y="4734144"/>
            <a:ext cx="37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((255 – 84*2)*2 + 73*1  = </a:t>
            </a:r>
            <a:r>
              <a:rPr lang="en-US" altLang="ko-KR" b="1" dirty="0">
                <a:highlight>
                  <a:srgbClr val="FFFF00"/>
                </a:highlight>
              </a:rPr>
              <a:t>247</a:t>
            </a:r>
            <a:r>
              <a:rPr lang="en-US" altLang="ko-KR" b="1" dirty="0"/>
              <a:t>) != 213 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B6105-8E60-4602-A8AB-AA5987E48E07}"/>
              </a:ext>
            </a:extLst>
          </p:cNvPr>
          <p:cNvSpPr txBox="1"/>
          <p:nvPr/>
        </p:nvSpPr>
        <p:spPr>
          <a:xfrm>
            <a:off x="2797563" y="5411367"/>
            <a:ext cx="37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((247 – 87*2)*2 + 67*1  = </a:t>
            </a:r>
            <a:r>
              <a:rPr lang="en-US" altLang="ko-KR" b="1" dirty="0">
                <a:highlight>
                  <a:srgbClr val="FFFF00"/>
                </a:highlight>
              </a:rPr>
              <a:t>213</a:t>
            </a:r>
            <a:r>
              <a:rPr lang="en-US" altLang="ko-KR" b="1" dirty="0"/>
              <a:t>) == 213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8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35287" y="2151188"/>
            <a:ext cx="679994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181046" y="2136900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77742" y="2122612"/>
            <a:ext cx="5837596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차이를 수치로  나타낸 것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얼마나 유사한지를 값으로 나타내는 방법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문자를 삽입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삭제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치환해 다른 문자열로 변형에 최소 필요 횟수</a:t>
            </a:r>
          </a:p>
        </p:txBody>
      </p:sp>
      <p:cxnSp>
        <p:nvCxnSpPr>
          <p:cNvPr id="45" name="직선 연결선 44"/>
          <p:cNvCxnSpPr>
            <a:cxnSpLocks/>
          </p:cNvCxnSpPr>
          <p:nvPr/>
        </p:nvCxnSpPr>
        <p:spPr>
          <a:xfrm>
            <a:off x="2025192" y="3541371"/>
            <a:ext cx="4640770" cy="0"/>
          </a:xfrm>
          <a:prstGeom prst="line">
            <a:avLst/>
          </a:prstGeom>
          <a:ln>
            <a:solidFill>
              <a:srgbClr val="A8E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504783" y="3942990"/>
            <a:ext cx="1040817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도라애모옹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23656" y="3952291"/>
            <a:ext cx="148461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도라캡틴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75849" y="3292310"/>
            <a:ext cx="2392303" cy="369332"/>
          </a:xfrm>
          <a:prstGeom prst="rect">
            <a:avLst/>
          </a:prstGeom>
          <a:solidFill>
            <a:srgbClr val="55C3A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025192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668253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72464" y="4415204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</a:p>
        </p:txBody>
      </p:sp>
      <p:sp>
        <p:nvSpPr>
          <p:cNvPr id="63" name="타원 62"/>
          <p:cNvSpPr/>
          <p:nvPr/>
        </p:nvSpPr>
        <p:spPr>
          <a:xfrm>
            <a:off x="920568" y="224932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375849" y="3314160"/>
            <a:ext cx="239230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 대상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31694" y="4413018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0" y="5700004"/>
            <a:ext cx="9144000" cy="118375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07047" y="6029257"/>
            <a:ext cx="592990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3200" b="0" dirty="0"/>
              <a:t>둘이 얼마나 다른 걸까</a:t>
            </a:r>
            <a:r>
              <a:rPr lang="en-US" altLang="ko-KR" sz="3200" b="0" dirty="0"/>
              <a:t>??</a:t>
            </a:r>
            <a:endParaRPr lang="ko-KR" altLang="en-US" sz="3200" b="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693E1C-55EE-4C5B-A458-69321F9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2971C5-5EC4-41D6-BCC1-E71B4EFE5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23838" r="4376" b="2840"/>
          <a:stretch/>
        </p:blipFill>
        <p:spPr>
          <a:xfrm>
            <a:off x="4772286" y="4012745"/>
            <a:ext cx="1440000" cy="144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알고 보면 온몸에 소름 '쫙' 돋는 도라에몽의 섬뜩한 도구 여섯 가지 - 인사이트">
            <a:extLst>
              <a:ext uri="{FF2B5EF4-FFF2-40B4-BE49-F238E27FC236}">
                <a16:creationId xmlns:a16="http://schemas.microsoft.com/office/drawing/2014/main" id="{6771219C-E608-484B-BF75-8078F5C55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-212" r="16660" b="863"/>
          <a:stretch/>
        </p:blipFill>
        <p:spPr bwMode="auto">
          <a:xfrm>
            <a:off x="2617420" y="4007420"/>
            <a:ext cx="185263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9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154413" y="1786165"/>
            <a:ext cx="483517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b="1" spc="-150" dirty="0">
                <a:solidFill>
                  <a:srgbClr val="55C3A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ko-KR" altLang="en-US" sz="20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38455" y="2344410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00472" y="2589369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 X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 배열 필요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[0][0] =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둘 다 길이가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문자열인  경우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 세팅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5675C6-1825-47BE-A462-99F3094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5A995-9A21-43C5-888C-E2F5496CA97F}"/>
              </a:ext>
            </a:extLst>
          </p:cNvPr>
          <p:cNvSpPr/>
          <p:nvPr/>
        </p:nvSpPr>
        <p:spPr>
          <a:xfrm>
            <a:off x="2338455" y="3559735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A716C0-893B-42D3-9721-523622A27F36}"/>
              </a:ext>
            </a:extLst>
          </p:cNvPr>
          <p:cNvSpPr/>
          <p:nvPr/>
        </p:nvSpPr>
        <p:spPr>
          <a:xfrm>
            <a:off x="3000472" y="3809592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[0][i]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[j][0]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832ACC-2640-4DDC-AEFD-654441E4C44E}"/>
              </a:ext>
            </a:extLst>
          </p:cNvPr>
          <p:cNvSpPr/>
          <p:nvPr/>
        </p:nvSpPr>
        <p:spPr>
          <a:xfrm>
            <a:off x="2338455" y="4769956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D7D411-B189-4098-A6C4-F9E9A4BF9745}"/>
              </a:ext>
            </a:extLst>
          </p:cNvPr>
          <p:cNvSpPr/>
          <p:nvPr/>
        </p:nvSpPr>
        <p:spPr>
          <a:xfrm>
            <a:off x="3000472" y="4795347"/>
            <a:ext cx="3931553" cy="95410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문자열의 길이가  같음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&amp;&amp;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추가된  문자가  동일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대각선의  값을 그대로 가져와서  입력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 중  가장  작은 값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0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20458" y="1154177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레벤슈타인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거리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679994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71052C0D-D267-43FB-BE25-1B3B9EE05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62009"/>
              </p:ext>
            </p:extLst>
          </p:nvPr>
        </p:nvGraphicFramePr>
        <p:xfrm>
          <a:off x="1217869" y="2517308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76C6E6F-8C65-4BDE-932B-78170D9B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4553"/>
              </p:ext>
            </p:extLst>
          </p:nvPr>
        </p:nvGraphicFramePr>
        <p:xfrm>
          <a:off x="1217869" y="2517307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A837427-7C51-49F2-B84B-5EA64CF0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64577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0A0803C7-EF9F-417F-A156-05FF53557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50903"/>
              </p:ext>
            </p:extLst>
          </p:nvPr>
        </p:nvGraphicFramePr>
        <p:xfrm>
          <a:off x="1217869" y="2516264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0E81D40-E489-4CE3-9D91-C2418AD48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85863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AC3FE933-2195-43BF-89D3-40F4AE70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43422"/>
              </p:ext>
            </p:extLst>
          </p:nvPr>
        </p:nvGraphicFramePr>
        <p:xfrm>
          <a:off x="1217869" y="2515143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pic>
        <p:nvPicPr>
          <p:cNvPr id="4098" name="Picture 2" descr="동그라미 사진, 이미지, 일러스트, 캘리그라피 - 크라우드픽">
            <a:extLst>
              <a:ext uri="{FF2B5EF4-FFF2-40B4-BE49-F238E27FC236}">
                <a16:creationId xmlns:a16="http://schemas.microsoft.com/office/drawing/2014/main" id="{13A6950E-7CFA-4CD0-B5CC-23B62B3A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21" y="4835266"/>
            <a:ext cx="1742243" cy="13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A0B4C4-1CFB-48E2-99EB-3AFD3AEE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85" y="118862"/>
            <a:ext cx="2741347" cy="23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D81118E-3A13-4BD5-85F8-B13AE0F7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-11326"/>
            <a:ext cx="2695223" cy="23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694</Words>
  <Application>Microsoft Office PowerPoint</Application>
  <PresentationFormat>화면 슬라이드 쇼(4:3)</PresentationFormat>
  <Paragraphs>279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Calibri</vt:lpstr>
      <vt:lpstr>배달의민족 도현</vt:lpstr>
      <vt:lpstr>나눔바른고딕</vt:lpstr>
      <vt:lpstr>a옛날사진관5</vt:lpstr>
      <vt:lpstr>Cambria Math</vt:lpstr>
      <vt:lpstr>나눔고딕</vt:lpstr>
      <vt:lpstr>Arial</vt:lpstr>
      <vt:lpstr>Calibri Light</vt:lpstr>
      <vt:lpstr>Yu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민기 선</cp:lastModifiedBy>
  <cp:revision>89</cp:revision>
  <dcterms:created xsi:type="dcterms:W3CDTF">2016-11-29T17:03:30Z</dcterms:created>
  <dcterms:modified xsi:type="dcterms:W3CDTF">2020-09-21T10:35:45Z</dcterms:modified>
</cp:coreProperties>
</file>